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1" r:id="rId3"/>
    <p:sldId id="290" r:id="rId4"/>
    <p:sldId id="286" r:id="rId5"/>
    <p:sldId id="292" r:id="rId6"/>
    <p:sldId id="260" r:id="rId7"/>
    <p:sldId id="293" r:id="rId8"/>
    <p:sldId id="297" r:id="rId9"/>
    <p:sldId id="298" r:id="rId10"/>
    <p:sldId id="299" r:id="rId11"/>
    <p:sldId id="300" r:id="rId12"/>
    <p:sldId id="303" r:id="rId13"/>
    <p:sldId id="304" r:id="rId14"/>
    <p:sldId id="302" r:id="rId15"/>
    <p:sldId id="305" r:id="rId16"/>
    <p:sldId id="306" r:id="rId17"/>
    <p:sldId id="307" r:id="rId18"/>
    <p:sldId id="310" r:id="rId19"/>
    <p:sldId id="308" r:id="rId20"/>
    <p:sldId id="301" r:id="rId21"/>
    <p:sldId id="312" r:id="rId22"/>
    <p:sldId id="313" r:id="rId23"/>
    <p:sldId id="309" r:id="rId24"/>
    <p:sldId id="319" r:id="rId25"/>
    <p:sldId id="294" r:id="rId26"/>
    <p:sldId id="311" r:id="rId27"/>
    <p:sldId id="314" r:id="rId28"/>
    <p:sldId id="317" r:id="rId29"/>
    <p:sldId id="318" r:id="rId30"/>
    <p:sldId id="295" r:id="rId31"/>
    <p:sldId id="316" r:id="rId32"/>
    <p:sldId id="315" r:id="rId3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78507" autoAdjust="0"/>
  </p:normalViewPr>
  <p:slideViewPr>
    <p:cSldViewPr snapToGrid="0" snapToObjects="1"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600" y="-32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39CE-072C-400C-9421-20B81FEC10AF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3527B-0E9E-4794-8BC3-CD0ABA7913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94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C140C71-C72E-2242-87F0-D76A29072014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5A2DB6F-F1D5-DC40-9F58-55A1004CB5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2DB6F-F1D5-DC40-9F58-55A1004CB5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8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2DB6F-F1D5-DC40-9F58-55A1004CB5F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1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2DB6F-F1D5-DC40-9F58-55A1004CB5F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9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2DB6F-F1D5-DC40-9F58-55A1004CB5F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6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9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 sz="3200"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691441"/>
            <a:ext cx="2773391" cy="2380891"/>
          </a:xfrm>
          <a:ln>
            <a:noFill/>
          </a:ln>
        </p:spPr>
        <p:txBody>
          <a:bodyPr anchor="t">
            <a:scene3d>
              <a:camera prst="orthographicFront"/>
              <a:lightRig rig="threePt" dir="t"/>
            </a:scene3d>
            <a:sp3d extrusionH="88900">
              <a:bevelB w="69850" h="69850" prst="divot"/>
            </a:sp3d>
          </a:bodyPr>
          <a:lstStyle>
            <a:lvl1pPr algn="ctr">
              <a:defRPr sz="4000" b="1" i="0" cap="none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5072332"/>
            <a:ext cx="7772400" cy="7481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212CF45-74CD-4262-8AD9-54C85E6C466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59193" y="986886"/>
            <a:ext cx="4999008" cy="4085446"/>
          </a:xfrm>
        </p:spPr>
        <p:txBody>
          <a:bodyPr/>
          <a:lstStyle>
            <a:lvl1pPr marL="0" indent="0">
              <a:buNone/>
              <a:defRPr sz="3200">
                <a:latin typeface="Garamond" panose="020204040303010108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8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485" y="1600200"/>
            <a:ext cx="40386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8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12329" y="5678714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7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63B4C-3FFD-7F41-A897-4F93256D0F92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6BDD1-D5D1-E546-A559-CABA1F6E6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groun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6435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61857" y="6066064"/>
            <a:ext cx="2383972" cy="67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214256" y="6066064"/>
            <a:ext cx="3701143" cy="67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2DEFD-6E37-4B7B-A9F0-5808D06F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8256" b="12577"/>
          <a:stretch/>
        </p:blipFill>
        <p:spPr>
          <a:xfrm>
            <a:off x="5716545" y="5948816"/>
            <a:ext cx="2696564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81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Cambria" panose="02040503050406030204" pitchFamily="18" charset="0"/>
              </a:rPr>
              <a:t>2019 Legislative Session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4125"/>
            <a:ext cx="6400800" cy="147002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Power Accountants Association 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Annual Meeting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May 17, 2019</a:t>
            </a:r>
          </a:p>
          <a:p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18" y="6211669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Jeremy Elrod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Director of Government Relations</a:t>
            </a:r>
          </a:p>
        </p:txBody>
      </p:sp>
    </p:spTree>
    <p:extLst>
      <p:ext uri="{BB962C8B-B14F-4D97-AF65-F5344CB8AC3E}">
        <p14:creationId xmlns:p14="http://schemas.microsoft.com/office/powerpoint/2010/main" val="32730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019990-1678-4EF1-87E3-61E9304B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Round-up Information on Utility’s Website for </a:t>
            </a:r>
            <a:r>
              <a:rPr lang="en-US" u="sng" dirty="0"/>
              <a:t>Every</a:t>
            </a:r>
            <a:r>
              <a:rPr lang="en-US" dirty="0"/>
              <a:t> Program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4C9A27-F075-4788-B8BA-F598FF3C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549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Applies to both opt-in and opt-out programs</a:t>
            </a:r>
          </a:p>
          <a:p>
            <a:r>
              <a:rPr lang="en-US" dirty="0"/>
              <a:t>Information required to be put on a utility’s website by November 1, 2020:</a:t>
            </a:r>
          </a:p>
          <a:p>
            <a:pPr lvl="1"/>
            <a:r>
              <a:rPr lang="en-US" dirty="0"/>
              <a:t>Statement that utility has a round-up program and a program description</a:t>
            </a:r>
          </a:p>
          <a:p>
            <a:pPr lvl="1"/>
            <a:r>
              <a:rPr lang="en-US" dirty="0"/>
              <a:t>Notification that a customer whose bill is currently rounded up has the right to opt out of participation in the program</a:t>
            </a:r>
          </a:p>
          <a:p>
            <a:pPr lvl="1"/>
            <a:r>
              <a:rPr lang="en-US" dirty="0"/>
              <a:t>Contact information for the utility and instructions on how the customer may contact the utility to opt into or out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27745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019990-1678-4EF1-87E3-61E9304B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Notification to Customers in </a:t>
            </a:r>
            <a:br>
              <a:rPr lang="en-US" dirty="0"/>
            </a:br>
            <a:r>
              <a:rPr lang="en-US" u="sng" dirty="0"/>
              <a:t>Opt-out</a:t>
            </a:r>
            <a:r>
              <a:rPr lang="en-US" dirty="0"/>
              <a:t> Round-up Programs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4C9A27-F075-4788-B8BA-F598FF3C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4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Written notice to each customer by November 1, 2020</a:t>
            </a:r>
          </a:p>
          <a:p>
            <a:r>
              <a:rPr lang="en-US" dirty="0"/>
              <a:t>Notice must include: </a:t>
            </a:r>
          </a:p>
          <a:p>
            <a:pPr lvl="1"/>
            <a:r>
              <a:rPr lang="en-US" dirty="0"/>
              <a:t>Statement that utility has an opt-out round-up program with a program description</a:t>
            </a:r>
          </a:p>
          <a:p>
            <a:pPr lvl="1"/>
            <a:r>
              <a:rPr lang="en-US" dirty="0"/>
              <a:t>Notification that a customer whose bill is currently rounded up has the right to opt out of participation</a:t>
            </a:r>
          </a:p>
          <a:p>
            <a:pPr lvl="1"/>
            <a:r>
              <a:rPr lang="en-US" dirty="0"/>
              <a:t>Contact information for utility and instructions on how customer may contact the utility to opt out </a:t>
            </a:r>
          </a:p>
          <a:p>
            <a:r>
              <a:rPr lang="en-US" dirty="0"/>
              <a:t>Notification “may be provided to the customer by electronic means and may accompany a regular billing statement, at the discretion of the municipality”</a:t>
            </a:r>
          </a:p>
        </p:txBody>
      </p:sp>
    </p:spTree>
    <p:extLst>
      <p:ext uri="{BB962C8B-B14F-4D97-AF65-F5344CB8AC3E}">
        <p14:creationId xmlns:p14="http://schemas.microsoft.com/office/powerpoint/2010/main" val="38042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019990-1678-4EF1-87E3-61E9304B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Related Criminal Offenses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4C9A27-F075-4788-B8BA-F598FF3C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3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Critical utility infrastructure vandalism – Public Chapter 370</a:t>
            </a:r>
          </a:p>
          <a:p>
            <a:pPr lvl="1"/>
            <a:r>
              <a:rPr lang="en-US" dirty="0"/>
              <a:t>Statute already included electric, telephone, communication, gas, railroad</a:t>
            </a:r>
          </a:p>
          <a:p>
            <a:pPr lvl="1"/>
            <a:r>
              <a:rPr lang="en-US" dirty="0"/>
              <a:t>Modernized statute and adds water, wastewater and oil pipeline</a:t>
            </a:r>
          </a:p>
          <a:p>
            <a:r>
              <a:rPr lang="en-US" dirty="0"/>
              <a:t>Assault of utility employee – Public Chapter 149</a:t>
            </a:r>
          </a:p>
          <a:p>
            <a:pPr lvl="1"/>
            <a:r>
              <a:rPr lang="en-US" dirty="0"/>
              <a:t>Increases maximum fine to $15,000 for aggravated assault of “identifiable employee or contractor of a utility”</a:t>
            </a:r>
          </a:p>
          <a:p>
            <a:r>
              <a:rPr lang="en-US" dirty="0"/>
              <a:t>Drones prohibited over critical infrastructure – Public Chapter 60</a:t>
            </a:r>
          </a:p>
          <a:p>
            <a:pPr lvl="1"/>
            <a:r>
              <a:rPr lang="en-US" dirty="0"/>
              <a:t>State law already prohibits drone use over (among other things):</a:t>
            </a:r>
          </a:p>
          <a:p>
            <a:pPr lvl="2"/>
            <a:r>
              <a:rPr lang="en-US" dirty="0"/>
              <a:t>Electrical generation system, transmission system, or distribution substation</a:t>
            </a:r>
          </a:p>
          <a:p>
            <a:pPr lvl="2"/>
            <a:r>
              <a:rPr lang="en-US" dirty="0"/>
              <a:t>Water or wastewater treatment facility</a:t>
            </a:r>
          </a:p>
          <a:p>
            <a:pPr lvl="2"/>
            <a:r>
              <a:rPr lang="en-US" dirty="0"/>
              <a:t>Facility, equipment, or pipeline infrastructure for storage, transmission, or distribution of natural gas or propane</a:t>
            </a:r>
          </a:p>
          <a:p>
            <a:pPr lvl="1"/>
            <a:r>
              <a:rPr lang="en-US" dirty="0"/>
              <a:t>Bill adds communication service facilities </a:t>
            </a:r>
          </a:p>
          <a:p>
            <a:pPr lvl="1"/>
            <a:r>
              <a:rPr lang="en-US" dirty="0"/>
              <a:t>Class E felony</a:t>
            </a:r>
          </a:p>
        </p:txBody>
      </p:sp>
    </p:spTree>
    <p:extLst>
      <p:ext uri="{BB962C8B-B14F-4D97-AF65-F5344CB8AC3E}">
        <p14:creationId xmlns:p14="http://schemas.microsoft.com/office/powerpoint/2010/main" val="11769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019990-1678-4EF1-87E3-61E9304B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Exemptions for Utilities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4C9A27-F075-4788-B8BA-F598FF3C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4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Requiring hands-free cell phone use while driving</a:t>
            </a:r>
          </a:p>
          <a:p>
            <a:pPr lvl="1"/>
            <a:r>
              <a:rPr lang="en-US" dirty="0"/>
              <a:t>Exempts “employees or contractors of utility services providers acting within the scope of their employment”</a:t>
            </a:r>
          </a:p>
          <a:p>
            <a:pPr lvl="1"/>
            <a:r>
              <a:rPr lang="en-US" dirty="0"/>
              <a:t>SB173-HB164</a:t>
            </a:r>
          </a:p>
          <a:p>
            <a:r>
              <a:rPr lang="en-US" dirty="0"/>
              <a:t>Prohibiting loitering or commercial activity in or around median of state highway – Public Chapter 184</a:t>
            </a:r>
          </a:p>
          <a:p>
            <a:pPr lvl="1"/>
            <a:r>
              <a:rPr lang="en-US" dirty="0"/>
              <a:t>Exempts “[e]mployees of, or agents, contractors, or other persons who are under contract with, or acting on behalf of, a county, municipality,…or a utility, and who are permitted by the department of transportation to stand or conduct any activity in, or in proximity to, the median of a state highway”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3539D-05A2-454C-9784-082F02F5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Linemen Specialty License 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BFE928-FD71-4A05-9B1A-3167846C5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152" y="1600200"/>
            <a:ext cx="4404732" cy="4689088"/>
          </a:xfrm>
        </p:spPr>
        <p:txBody>
          <a:bodyPr>
            <a:normAutofit/>
          </a:bodyPr>
          <a:lstStyle/>
          <a:p>
            <a:r>
              <a:rPr lang="en-US" dirty="0"/>
              <a:t>“Linemen Power Tennessee” Specialty License Plate</a:t>
            </a:r>
          </a:p>
          <a:p>
            <a:r>
              <a:rPr lang="en-US" dirty="0"/>
              <a:t>Proceeds from sales of plate to go to Tennessee Lineworker Lifeline Fund</a:t>
            </a:r>
          </a:p>
          <a:p>
            <a:r>
              <a:rPr lang="en-US" dirty="0"/>
              <a:t>Available for purchase in about six months</a:t>
            </a:r>
          </a:p>
          <a:p>
            <a:r>
              <a:rPr lang="en-US" dirty="0"/>
              <a:t>Public Chapter 253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5AEA42-F5AB-483A-80E9-D00ACD344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1639" y="2152357"/>
            <a:ext cx="4567085" cy="2317967"/>
          </a:xfr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9EFD08AA-919F-4309-8811-D36E068D3550}"/>
              </a:ext>
            </a:extLst>
          </p:cNvPr>
          <p:cNvSpPr txBox="1">
            <a:spLocks/>
          </p:cNvSpPr>
          <p:nvPr/>
        </p:nvSpPr>
        <p:spPr>
          <a:xfrm>
            <a:off x="4471640" y="4479205"/>
            <a:ext cx="4567084" cy="438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1600" b="0" dirty="0"/>
              <a:t>Pre-production mock-up of what plate could look like</a:t>
            </a:r>
          </a:p>
        </p:txBody>
      </p:sp>
    </p:spTree>
    <p:extLst>
      <p:ext uri="{BB962C8B-B14F-4D97-AF65-F5344CB8AC3E}">
        <p14:creationId xmlns:p14="http://schemas.microsoft.com/office/powerpoint/2010/main" val="17145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5092-5B3A-4C51-AB50-43A9F52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Utility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B6CD-E23B-4A37-8CBD-2E2BFA6D9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65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Nashville Electric Service – Public Chapter 237</a:t>
            </a:r>
          </a:p>
          <a:p>
            <a:pPr lvl="1"/>
            <a:r>
              <a:rPr lang="en-US" dirty="0"/>
              <a:t>Removes state statute that singled out NES’s requirements for cut-off procedures</a:t>
            </a:r>
          </a:p>
          <a:p>
            <a:r>
              <a:rPr lang="en-US" dirty="0"/>
              <a:t>Facilitating Business Rapid Response to State Declared Disaster Act – Public Chapter 378</a:t>
            </a:r>
          </a:p>
          <a:p>
            <a:pPr lvl="1"/>
            <a:r>
              <a:rPr lang="en-US" dirty="0"/>
              <a:t>Establishes taxes and fees to be paid by responding out-of-state businesses and protections for out-of-state businesses and their employees that come to Tennessee to help with disaster response</a:t>
            </a:r>
          </a:p>
          <a:p>
            <a:pPr lvl="1"/>
            <a:r>
              <a:rPr lang="en-US" dirty="0"/>
              <a:t>Passed in 20+ other states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5E32-E70B-430D-BFD8-AEA78BD6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Wastewater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6BEE-59DF-45F4-8D20-BFCE9C7C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Sales tax exemption for water used for agricultural purposes – SB1460/HB634</a:t>
            </a:r>
          </a:p>
          <a:p>
            <a:pPr lvl="1"/>
            <a:r>
              <a:rPr lang="en-US" dirty="0"/>
              <a:t>Must show Tennessee agriculture exemption certificate/card or a streamlined exemption certificate to utilize the exemption</a:t>
            </a:r>
          </a:p>
          <a:p>
            <a:r>
              <a:rPr lang="en-US" dirty="0"/>
              <a:t>Online water utility board training – Public Chapter 41</a:t>
            </a:r>
          </a:p>
          <a:p>
            <a:pPr lvl="1"/>
            <a:r>
              <a:rPr lang="en-US" dirty="0"/>
              <a:t>Currently have to send affidavit to comptroller’s office, which this bill removes</a:t>
            </a:r>
          </a:p>
          <a:p>
            <a:pPr lvl="1"/>
            <a:r>
              <a:rPr lang="en-US" dirty="0"/>
              <a:t>Changes so board members gets a certificate after training, utility holds on to it for six years</a:t>
            </a:r>
          </a:p>
        </p:txBody>
      </p:sp>
    </p:spTree>
    <p:extLst>
      <p:ext uri="{BB962C8B-B14F-4D97-AF65-F5344CB8AC3E}">
        <p14:creationId xmlns:p14="http://schemas.microsoft.com/office/powerpoint/2010/main" val="26460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5E32-E70B-430D-BFD8-AEA78BD6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Wastewater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6BEE-59DF-45F4-8D20-BFCE9C7C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Septic tanks during sewer moratorium – Public Chapter 116</a:t>
            </a:r>
          </a:p>
          <a:p>
            <a:pPr lvl="1"/>
            <a:r>
              <a:rPr lang="en-US" dirty="0"/>
              <a:t>TDEC can’t deny a permit for septic tank solely because there is a moratorium on new connections</a:t>
            </a:r>
          </a:p>
          <a:p>
            <a:pPr lvl="1"/>
            <a:r>
              <a:rPr lang="en-US" dirty="0"/>
              <a:t>Seller must disclose potential future fees/costs to connect</a:t>
            </a:r>
          </a:p>
          <a:p>
            <a:pPr lvl="1"/>
            <a:r>
              <a:rPr lang="en-US" dirty="0"/>
              <a:t>Local governments and utilities still can require developers and contractors to build out and have other requirements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B14D-3FEE-4455-94DB-DE1F4C06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497D-E8D0-400A-98DF-D092D064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$20 million in state budget for Tennessee Broadband Accessibility Grants</a:t>
            </a:r>
          </a:p>
          <a:p>
            <a:r>
              <a:rPr lang="en-US" dirty="0"/>
              <a:t>Public Chapter SB1458/HB605</a:t>
            </a:r>
          </a:p>
          <a:p>
            <a:pPr lvl="1"/>
            <a:r>
              <a:rPr lang="en-US" dirty="0"/>
              <a:t>Exempts from sales tax fiber-optic cable after it has become attached to a utility pole, building, or other structure or installed underground</a:t>
            </a:r>
          </a:p>
        </p:txBody>
      </p:sp>
    </p:spTree>
    <p:extLst>
      <p:ext uri="{BB962C8B-B14F-4D97-AF65-F5344CB8AC3E}">
        <p14:creationId xmlns:p14="http://schemas.microsoft.com/office/powerpoint/2010/main" val="37651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B3E7-AFBA-44AB-A8FC-A1E6D4DC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91441"/>
            <a:ext cx="2773391" cy="238089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Local Government Bills Passed This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89494-D5CB-4C05-AA5A-6C460EF5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5072332"/>
            <a:ext cx="7772400" cy="7481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A picture containing outdoor, train, sky, track&#10;&#10;Description automatically generated">
            <a:extLst>
              <a:ext uri="{FF2B5EF4-FFF2-40B4-BE49-F238E27FC236}">
                <a16:creationId xmlns:a16="http://schemas.microsoft.com/office/drawing/2014/main" id="{733CA530-AFEB-494F-977D-805CF416ABB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045" r="1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72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441074"/>
          </a:xfrm>
        </p:spPr>
        <p:txBody>
          <a:bodyPr>
            <a:normAutofit/>
          </a:bodyPr>
          <a:lstStyle/>
          <a:p>
            <a:r>
              <a:rPr lang="en-US" dirty="0"/>
              <a:t>Who is TMEPA?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9A10F-A50E-431C-9F71-64CF1EBB5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5" r="11848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1863306"/>
            <a:ext cx="5187246" cy="4360514"/>
          </a:xfrm>
        </p:spPr>
        <p:txBody>
          <a:bodyPr>
            <a:normAutofit/>
          </a:bodyPr>
          <a:lstStyle/>
          <a:p>
            <a:r>
              <a:rPr lang="en-US" sz="2400" dirty="0"/>
              <a:t>Formed in 1966</a:t>
            </a:r>
          </a:p>
          <a:p>
            <a:pPr lvl="0"/>
            <a:r>
              <a:rPr lang="en-US" sz="2400" dirty="0"/>
              <a:t>Tennessee’s 60 municipal electric utilities</a:t>
            </a:r>
          </a:p>
          <a:p>
            <a:pPr lvl="0"/>
            <a:r>
              <a:rPr lang="en-US" sz="2400" dirty="0"/>
              <a:t>Lobby primarily in Nashville </a:t>
            </a:r>
          </a:p>
          <a:p>
            <a:pPr lvl="1"/>
            <a:r>
              <a:rPr lang="en-US" sz="2400" dirty="0"/>
              <a:t>Also in Washington, D.C.</a:t>
            </a:r>
          </a:p>
          <a:p>
            <a:pPr lvl="0"/>
            <a:r>
              <a:rPr lang="en-US" sz="2400" dirty="0"/>
              <a:t>Multi-service utilities</a:t>
            </a:r>
          </a:p>
          <a:p>
            <a:pPr lvl="1"/>
            <a:r>
              <a:rPr lang="en-US" sz="2400" dirty="0"/>
              <a:t>29 offer water/wastewater service</a:t>
            </a:r>
          </a:p>
          <a:p>
            <a:pPr lvl="1"/>
            <a:r>
              <a:rPr lang="en-US" sz="2400" dirty="0"/>
              <a:t>13 offer broadband</a:t>
            </a:r>
          </a:p>
          <a:p>
            <a:pPr lvl="1"/>
            <a:r>
              <a:rPr lang="en-US" sz="2400" dirty="0"/>
              <a:t>11 offer natural gas</a:t>
            </a:r>
          </a:p>
          <a:p>
            <a:pPr lvl="0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4020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3539D-05A2-454C-9784-082F02F5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Contracting for Banking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BFE928-FD71-4A05-9B1A-3167846C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Cities must contract with a bank for deposit of municipal funds</a:t>
            </a:r>
          </a:p>
          <a:p>
            <a:pPr lvl="1"/>
            <a:r>
              <a:rPr lang="en-US" dirty="0"/>
              <a:t>Does not apply to municipal utilities unless the city manages utility funds and bank accounts</a:t>
            </a:r>
          </a:p>
          <a:p>
            <a:r>
              <a:rPr lang="en-US" dirty="0"/>
              <a:t>At least once every four years and at least once during a mayor's term, city council must evaluate whether the contract should be rebid</a:t>
            </a:r>
          </a:p>
          <a:p>
            <a:r>
              <a:rPr lang="en-US" dirty="0"/>
              <a:t>Get bids from at least two banks</a:t>
            </a:r>
          </a:p>
          <a:p>
            <a:r>
              <a:rPr lang="en-US" dirty="0"/>
              <a:t>Must “consider the bank or banks proposing the highest interest rate, potential service charges or other fees, factors affecting safety and liquidity of municipal funds, and any other relevant factors”</a:t>
            </a:r>
          </a:p>
          <a:p>
            <a:r>
              <a:rPr lang="en-US" dirty="0"/>
              <a:t>Must secure municipal funds with same requirements as state deposits (title 9, chapter 4, parts 1 and 4) or as a collateral pool (title 9, chapter 4, part 5)</a:t>
            </a:r>
          </a:p>
          <a:p>
            <a:r>
              <a:rPr lang="en-US" dirty="0"/>
              <a:t>Public Chapter 277</a:t>
            </a:r>
          </a:p>
        </p:txBody>
      </p:sp>
    </p:spTree>
    <p:extLst>
      <p:ext uri="{BB962C8B-B14F-4D97-AF65-F5344CB8AC3E}">
        <p14:creationId xmlns:p14="http://schemas.microsoft.com/office/powerpoint/2010/main" val="27186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2681-4E01-4948-B8AD-4CC99F05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TCRS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F531-2828-4416-AA0E-D4CA0083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Public Chapter 382</a:t>
            </a:r>
          </a:p>
          <a:p>
            <a:pPr lvl="1"/>
            <a:r>
              <a:rPr lang="en-US" dirty="0"/>
              <a:t>Deletes provision that establishes that employer contributions must be credited to the Optional Retirement Fund and are not refundable for any reason, except death</a:t>
            </a:r>
          </a:p>
          <a:p>
            <a:pPr lvl="1"/>
            <a:r>
              <a:rPr lang="en-US" dirty="0"/>
              <a:t>Prohibits employers participating in TCRS from requiring an employee who has completed a temporary period of employment before becoming eligible for TCRS to complete an additional temporary employment period if such employee has been terminated and subsequently rehired by the employer</a:t>
            </a:r>
          </a:p>
          <a:p>
            <a:pPr lvl="1"/>
            <a:r>
              <a:rPr lang="en-US" dirty="0"/>
              <a:t>Establishes that a current early service retiree shall not change to disability retirement and vice versa</a:t>
            </a:r>
          </a:p>
          <a:p>
            <a:pPr lvl="1"/>
            <a:r>
              <a:rPr lang="en-US" dirty="0"/>
              <a:t>Other various small changes in TCRS statute</a:t>
            </a:r>
          </a:p>
          <a:p>
            <a:r>
              <a:rPr lang="en-US" dirty="0"/>
              <a:t>Public Chapter 399</a:t>
            </a:r>
          </a:p>
          <a:p>
            <a:pPr lvl="1"/>
            <a:r>
              <a:rPr lang="en-US" dirty="0"/>
              <a:t>Grants a retirement allowance to surviving spouse who is a designated beneficiary if the deceased TCRS member is vested instead of requiring that the member have 10 years of creditable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5B97-FF91-4ACF-A285-C0D7247F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Government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DE9B-670C-4DE5-AC02-C9BC8B82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1589"/>
          </a:xfrm>
        </p:spPr>
        <p:txBody>
          <a:bodyPr>
            <a:normAutofit/>
          </a:bodyPr>
          <a:lstStyle/>
          <a:p>
            <a:r>
              <a:rPr lang="en-US" sz="2100" dirty="0"/>
              <a:t>Public Chapter 337</a:t>
            </a:r>
          </a:p>
          <a:p>
            <a:pPr lvl="1"/>
            <a:r>
              <a:rPr lang="en-US" sz="2100" dirty="0"/>
              <a:t>Requires consideration of 20-factor test in IRS Revenue Ruling 87-41 to determine whether worker is independent contractor and whether employer-employee relationship exists in certain employment arrangements</a:t>
            </a:r>
          </a:p>
          <a:p>
            <a:r>
              <a:rPr lang="en-US" sz="2100" dirty="0"/>
              <a:t>Public Chapter 338</a:t>
            </a:r>
          </a:p>
          <a:p>
            <a:pPr lvl="1"/>
            <a:r>
              <a:rPr lang="en-US" sz="2100" dirty="0"/>
              <a:t>Authorizes cities and counties to enter into contracts for surveying services through a procurement process similar to the current one for engineering and architectural services</a:t>
            </a:r>
          </a:p>
          <a:p>
            <a:r>
              <a:rPr lang="en-US" sz="2100" dirty="0"/>
              <a:t>Public Chapter 325</a:t>
            </a:r>
          </a:p>
          <a:p>
            <a:pPr lvl="1"/>
            <a:r>
              <a:rPr lang="en-US" sz="2100" dirty="0"/>
              <a:t>Establishes right of subrogation under local government entity's group life, hospitalization, disability, or medical insurance plan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988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B1FE-C211-4CFD-85BA-747094F5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Government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F663-180D-422A-98AB-684759A9D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SB557/HB1089</a:t>
            </a:r>
          </a:p>
          <a:p>
            <a:pPr lvl="1"/>
            <a:r>
              <a:rPr lang="en-US" dirty="0"/>
              <a:t>Property owner can vote in annexation referendums up to two owners per property</a:t>
            </a:r>
          </a:p>
          <a:p>
            <a:r>
              <a:rPr lang="en-US" dirty="0"/>
              <a:t>Public Chapter 331</a:t>
            </a:r>
          </a:p>
          <a:p>
            <a:pPr lvl="1"/>
            <a:r>
              <a:rPr lang="en-US" dirty="0"/>
              <a:t>Authorizes an attorney for a local government to seek an injunction against a person who harasses an employee</a:t>
            </a:r>
          </a:p>
          <a:p>
            <a:r>
              <a:rPr lang="en-US" dirty="0"/>
              <a:t>SB1262/HB594</a:t>
            </a:r>
          </a:p>
          <a:p>
            <a:pPr lvl="1"/>
            <a:r>
              <a:rPr lang="en-US" dirty="0"/>
              <a:t>Settlement agreement provisions that have purpose or effect of concealing identities of persons relating to a claim are void and unenforceable if settlement agreement is entered into by governmental entity</a:t>
            </a:r>
          </a:p>
          <a:p>
            <a:pPr lvl="1"/>
            <a:r>
              <a:rPr lang="en-US" dirty="0"/>
              <a:t>Maintains confidentiality of victim's identity if the claim involves sexual harassment or sexual assault.</a:t>
            </a:r>
          </a:p>
        </p:txBody>
      </p:sp>
    </p:spTree>
    <p:extLst>
      <p:ext uri="{BB962C8B-B14F-4D97-AF65-F5344CB8AC3E}">
        <p14:creationId xmlns:p14="http://schemas.microsoft.com/office/powerpoint/2010/main" val="28625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F316-8EF7-4F6F-92D7-A346117A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$400 Professional Privilege Tax Removed for Many Professions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FE84-5C49-4BC5-BAAB-4488FEDD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9059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/>
              <a:t>Accountants</a:t>
            </a:r>
          </a:p>
          <a:p>
            <a:r>
              <a:rPr lang="en-US" dirty="0"/>
              <a:t>Architects</a:t>
            </a:r>
          </a:p>
          <a:p>
            <a:r>
              <a:rPr lang="en-US" dirty="0"/>
              <a:t>Athlete Agents</a:t>
            </a:r>
          </a:p>
          <a:p>
            <a:r>
              <a:rPr lang="en-US" dirty="0"/>
              <a:t>Audiologists</a:t>
            </a:r>
          </a:p>
          <a:p>
            <a:r>
              <a:rPr lang="en-US" dirty="0"/>
              <a:t>Chiropractors</a:t>
            </a:r>
          </a:p>
          <a:p>
            <a:r>
              <a:rPr lang="en-US" dirty="0"/>
              <a:t>Dentists</a:t>
            </a:r>
          </a:p>
          <a:p>
            <a:r>
              <a:rPr lang="en-US" dirty="0"/>
              <a:t>Engineers</a:t>
            </a:r>
          </a:p>
          <a:p>
            <a:r>
              <a:rPr lang="en-US" dirty="0"/>
              <a:t>Landscape Architects</a:t>
            </a:r>
          </a:p>
          <a:p>
            <a:r>
              <a:rPr lang="en-US" dirty="0"/>
              <a:t>Optometrists</a:t>
            </a:r>
          </a:p>
          <a:p>
            <a:r>
              <a:rPr lang="en-US" dirty="0"/>
              <a:t>Pharmacists</a:t>
            </a:r>
          </a:p>
          <a:p>
            <a:r>
              <a:rPr lang="en-US" dirty="0"/>
              <a:t>Podiatrists</a:t>
            </a:r>
          </a:p>
          <a:p>
            <a:r>
              <a:rPr lang="en-US" dirty="0"/>
              <a:t>Psychologists</a:t>
            </a:r>
          </a:p>
          <a:p>
            <a:r>
              <a:rPr lang="en-US" dirty="0"/>
              <a:t>Real Estate Brokers</a:t>
            </a:r>
          </a:p>
          <a:p>
            <a:r>
              <a:rPr lang="en-US" dirty="0"/>
              <a:t>Speech Pathologist</a:t>
            </a:r>
          </a:p>
          <a:p>
            <a:r>
              <a:rPr lang="en-US" dirty="0"/>
              <a:t>Veterinarians</a:t>
            </a:r>
          </a:p>
          <a:p>
            <a:r>
              <a:rPr lang="en-US" dirty="0"/>
              <a:t>Remained for:</a:t>
            </a:r>
          </a:p>
          <a:p>
            <a:pPr lvl="1"/>
            <a:r>
              <a:rPr lang="en-US" dirty="0"/>
              <a:t>Lobbyists</a:t>
            </a:r>
          </a:p>
          <a:p>
            <a:pPr lvl="1"/>
            <a:r>
              <a:rPr lang="en-US" dirty="0"/>
              <a:t>Broker-dealers</a:t>
            </a:r>
          </a:p>
          <a:p>
            <a:pPr lvl="1"/>
            <a:r>
              <a:rPr lang="en-US" dirty="0"/>
              <a:t>Investment Advisers</a:t>
            </a:r>
          </a:p>
          <a:p>
            <a:pPr lvl="1"/>
            <a:r>
              <a:rPr lang="en-US" dirty="0"/>
              <a:t>Physicians</a:t>
            </a:r>
          </a:p>
          <a:p>
            <a:pPr lvl="1"/>
            <a:r>
              <a:rPr lang="en-US" dirty="0"/>
              <a:t>Attorneys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8FBD6-9886-4FDC-AB33-B92A6574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latin typeface="Garamond" panose="02020404030301010803" pitchFamily="18" charset="0"/>
              </a:rPr>
              <a:t>Bills That Didn</a:t>
            </a:r>
            <a:r>
              <a:rPr lang="en-US" dirty="0"/>
              <a:t>’t </a:t>
            </a:r>
            <a:br>
              <a:rPr lang="en-US" dirty="0"/>
            </a:br>
            <a:r>
              <a:rPr lang="en-US" dirty="0"/>
              <a:t>P</a:t>
            </a:r>
            <a:r>
              <a:rPr lang="en-US" dirty="0">
                <a:latin typeface="Garamond" panose="02020404030301010803" pitchFamily="18" charset="0"/>
              </a:rPr>
              <a:t>ass This Year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EDEC94-94D0-4657-91C9-C9061ED40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DEFB82-BBD6-421A-BF61-F52C11AE841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672" r="1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85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4F1CF0-F9E6-4300-93B7-BF176D7A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Year’s Smart Meter Bill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37012-D6B0-4FA3-81FA-8C3FB62F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SB526/HB1149</a:t>
            </a:r>
          </a:p>
          <a:p>
            <a:r>
              <a:rPr lang="en-US" dirty="0"/>
              <a:t>Would have prohibited utilities from selling, sharing, or disclosing information collected from metering system to a third party unless the information is aggregated to make customers anonymous</a:t>
            </a:r>
          </a:p>
          <a:p>
            <a:r>
              <a:rPr lang="en-US" dirty="0"/>
              <a:t>How do you bill a customer if can’t report to the billing company how much power it used?</a:t>
            </a:r>
          </a:p>
          <a:p>
            <a:r>
              <a:rPr lang="en-US" dirty="0"/>
              <a:t>Bill drafting matters – only applied to utility districts, electric cooperatives, and IOUs</a:t>
            </a:r>
          </a:p>
        </p:txBody>
      </p:sp>
    </p:spTree>
    <p:extLst>
      <p:ext uri="{BB962C8B-B14F-4D97-AF65-F5344CB8AC3E}">
        <p14:creationId xmlns:p14="http://schemas.microsoft.com/office/powerpoint/2010/main" val="23594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0262-66A7-4B1C-80A7-EBB877EF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Government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6CDE-93D2-4B08-B7A9-CCE59044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SB600/HB635</a:t>
            </a:r>
          </a:p>
          <a:p>
            <a:pPr lvl="1"/>
            <a:r>
              <a:rPr lang="en-US" dirty="0"/>
              <a:t>Required local governments to accept bids through an online interactive bidding website</a:t>
            </a:r>
          </a:p>
          <a:p>
            <a:r>
              <a:rPr lang="en-US" dirty="0"/>
              <a:t>SB480/HB617 and SB484/HB530</a:t>
            </a:r>
          </a:p>
          <a:p>
            <a:pPr lvl="1"/>
            <a:r>
              <a:rPr lang="en-US" dirty="0"/>
              <a:t>Required local governments utilize public bidding when purchasing insurance</a:t>
            </a:r>
          </a:p>
          <a:p>
            <a:r>
              <a:rPr lang="en-US" dirty="0"/>
              <a:t>SB1165/HB1239</a:t>
            </a:r>
          </a:p>
          <a:p>
            <a:pPr lvl="1"/>
            <a:r>
              <a:rPr lang="en-US" dirty="0"/>
              <a:t>Prohibited governmental entities from contracting with people who will not provide proof of work authorization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C9FC-E6B0-4562-9F0E-C30EEAE6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88F5-CED1-4D41-9D39-88A495BF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SB590/HB626</a:t>
            </a:r>
          </a:p>
          <a:p>
            <a:pPr lvl="1"/>
            <a:r>
              <a:rPr lang="en-US" dirty="0"/>
              <a:t>Local government could stop filling public records requests from someone if requests constitute harassment</a:t>
            </a:r>
          </a:p>
          <a:p>
            <a:pPr lvl="1"/>
            <a:r>
              <a:rPr lang="en-US" dirty="0"/>
              <a:t>Require every state and local government council, commission, board and committee to put on website “basic government information” before meetings</a:t>
            </a:r>
          </a:p>
          <a:p>
            <a:pPr lvl="2"/>
            <a:r>
              <a:rPr lang="en-US" dirty="0"/>
              <a:t>Agendas, board packets, contact information, etc.</a:t>
            </a:r>
          </a:p>
          <a:p>
            <a:r>
              <a:rPr lang="en-US" dirty="0"/>
              <a:t>SB434/HB223</a:t>
            </a:r>
          </a:p>
          <a:p>
            <a:pPr lvl="1"/>
            <a:r>
              <a:rPr lang="en-US" dirty="0"/>
              <a:t>Currently, charge for copies of records but free to inspect records</a:t>
            </a:r>
          </a:p>
          <a:p>
            <a:pPr lvl="1"/>
            <a:r>
              <a:rPr lang="en-US" dirty="0"/>
              <a:t>Bill would have required local governments to allow requestors to take photos of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85A2-CF08-4BC0-B788-FC101CC8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0042-FE88-46AF-BC2F-5C1187C4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SB532/HB604</a:t>
            </a:r>
          </a:p>
          <a:p>
            <a:pPr lvl="1"/>
            <a:r>
              <a:rPr lang="en-US" dirty="0"/>
              <a:t>Requires Tennessee Public Service Commission to accept when water IOU purchases municipal water/wastewater utility for fair market value</a:t>
            </a:r>
          </a:p>
          <a:p>
            <a:pPr lvl="1"/>
            <a:r>
              <a:rPr lang="en-US" dirty="0"/>
              <a:t>Essentially allows IOU to set rates however they want for customers of the utility being bought</a:t>
            </a:r>
          </a:p>
          <a:p>
            <a:pPr lvl="1"/>
            <a:r>
              <a:rPr lang="en-US" dirty="0"/>
              <a:t>Municipal water/wastewater utilities with less than 10,000 customers</a:t>
            </a:r>
          </a:p>
          <a:p>
            <a:r>
              <a:rPr lang="en-US" dirty="0"/>
              <a:t>SB1414/HB1281</a:t>
            </a:r>
          </a:p>
          <a:p>
            <a:pPr lvl="1"/>
            <a:r>
              <a:rPr lang="en-US" dirty="0"/>
              <a:t>Establishes voluntary process for utility district to be sold to an IOU</a:t>
            </a:r>
          </a:p>
        </p:txBody>
      </p:sp>
    </p:spTree>
    <p:extLst>
      <p:ext uri="{BB962C8B-B14F-4D97-AF65-F5344CB8AC3E}">
        <p14:creationId xmlns:p14="http://schemas.microsoft.com/office/powerpoint/2010/main" val="24719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TMEPA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64350"/>
          </a:xfrm>
        </p:spPr>
        <p:txBody>
          <a:bodyPr>
            <a:normAutofit/>
          </a:bodyPr>
          <a:lstStyle/>
          <a:p>
            <a:r>
              <a:rPr lang="en-US" dirty="0"/>
              <a:t>Serve 2.4 million homes and businesses</a:t>
            </a:r>
          </a:p>
          <a:p>
            <a:r>
              <a:rPr lang="en-US" dirty="0"/>
              <a:t>67% of state’s electric customers</a:t>
            </a:r>
          </a:p>
          <a:p>
            <a:r>
              <a:rPr lang="en-US" dirty="0"/>
              <a:t>75% of the state’s electricity</a:t>
            </a:r>
          </a:p>
          <a:p>
            <a:pPr lvl="0"/>
            <a:r>
              <a:rPr lang="en-US" dirty="0"/>
              <a:t>Collectively hold $9.1 billion in assets</a:t>
            </a:r>
          </a:p>
          <a:p>
            <a:pPr lvl="0"/>
            <a:r>
              <a:rPr lang="en-US" dirty="0"/>
              <a:t>Pay $200 million in PILOT to local governments</a:t>
            </a:r>
          </a:p>
          <a:p>
            <a:pPr lvl="0"/>
            <a:r>
              <a:rPr lang="en-US" dirty="0"/>
              <a:t>Employ over 7,000 people</a:t>
            </a:r>
          </a:p>
        </p:txBody>
      </p:sp>
    </p:spTree>
    <p:extLst>
      <p:ext uri="{BB962C8B-B14F-4D97-AF65-F5344CB8AC3E}">
        <p14:creationId xmlns:p14="http://schemas.microsoft.com/office/powerpoint/2010/main" val="21026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5D1909-ABF9-4DCE-8202-8CBF78E4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Trends to Watch For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781CF3-634B-4854-92C3-F15743A98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38C6F8-2C13-4806-BD8F-E26832C2DD6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105" r="4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63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0CE2A4-C001-4561-ACDC-509D073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Next Year? Or the Next?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2F128-E53D-4995-889F-FD191E21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18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Putting meeting agendas and documents on local government website</a:t>
            </a:r>
          </a:p>
          <a:p>
            <a:r>
              <a:rPr lang="en-US" dirty="0"/>
              <a:t>Process for IOUs to purchase municipal water/wastewater utilities and utility districts</a:t>
            </a:r>
          </a:p>
          <a:p>
            <a:r>
              <a:rPr lang="en-US" dirty="0"/>
              <a:t>Broadband</a:t>
            </a:r>
          </a:p>
          <a:p>
            <a:r>
              <a:rPr lang="en-US" dirty="0"/>
              <a:t>Net metering</a:t>
            </a:r>
          </a:p>
          <a:p>
            <a:r>
              <a:rPr lang="en-US" dirty="0"/>
              <a:t>Green Tea Party </a:t>
            </a:r>
          </a:p>
          <a:p>
            <a:r>
              <a:rPr lang="en-US" dirty="0"/>
              <a:t>Third party solar</a:t>
            </a:r>
          </a:p>
          <a:p>
            <a:r>
              <a:rPr lang="en-US" dirty="0"/>
              <a:t>Smart meter</a:t>
            </a:r>
          </a:p>
          <a:p>
            <a:r>
              <a:rPr lang="en-US" dirty="0"/>
              <a:t>FCC Small </a:t>
            </a:r>
            <a:r>
              <a:rPr lang="en-US"/>
              <a:t>Cell Order***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CB80EB-82AF-4327-B5D8-8783ACD0B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 copy of this presentation or more information on anything presented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5C9FA0-A21E-4699-AB7D-BAFF9CA4A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jelrod@tmepa.org</a:t>
            </a:r>
          </a:p>
        </p:txBody>
      </p:sp>
    </p:spTree>
    <p:extLst>
      <p:ext uri="{BB962C8B-B14F-4D97-AF65-F5344CB8AC3E}">
        <p14:creationId xmlns:p14="http://schemas.microsoft.com/office/powerpoint/2010/main" val="27960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FD7DB-902D-4899-A4CC-B0A4C859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We Lobby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3331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/>
              <a:t>Pole attachments</a:t>
            </a:r>
          </a:p>
          <a:p>
            <a:r>
              <a:rPr lang="en-US" dirty="0"/>
              <a:t>Small cell antennas</a:t>
            </a:r>
          </a:p>
          <a:p>
            <a:r>
              <a:rPr lang="en-US" dirty="0"/>
              <a:t>“Smart” meters</a:t>
            </a:r>
          </a:p>
          <a:p>
            <a:r>
              <a:rPr lang="en-US" dirty="0"/>
              <a:t>Rates, fees, billing</a:t>
            </a:r>
          </a:p>
          <a:p>
            <a:r>
              <a:rPr lang="en-US" dirty="0"/>
              <a:t>Sales tax</a:t>
            </a:r>
          </a:p>
          <a:p>
            <a:r>
              <a:rPr lang="en-US" dirty="0"/>
              <a:t>Utility board membership and policies</a:t>
            </a:r>
          </a:p>
          <a:p>
            <a:r>
              <a:rPr lang="en-US" dirty="0"/>
              <a:t>Utility manager contract</a:t>
            </a:r>
          </a:p>
          <a:p>
            <a:r>
              <a:rPr lang="en-US" dirty="0"/>
              <a:t>Municipal broadband expansion</a:t>
            </a:r>
          </a:p>
          <a:p>
            <a:r>
              <a:rPr lang="en-US" dirty="0"/>
              <a:t>Connections, cut-offs and collections</a:t>
            </a:r>
          </a:p>
          <a:p>
            <a:r>
              <a:rPr lang="en-US" dirty="0"/>
              <a:t>Round-up programs</a:t>
            </a:r>
          </a:p>
          <a:p>
            <a:r>
              <a:rPr lang="en-US" dirty="0"/>
              <a:t>Renewable power generation</a:t>
            </a:r>
          </a:p>
          <a:p>
            <a:r>
              <a:rPr lang="en-US" dirty="0"/>
              <a:t>Cities selling utilities</a:t>
            </a:r>
          </a:p>
          <a:p>
            <a:r>
              <a:rPr lang="en-US" dirty="0"/>
              <a:t>Bidding policies</a:t>
            </a:r>
          </a:p>
          <a:p>
            <a:r>
              <a:rPr lang="en-US" dirty="0"/>
              <a:t>Open records/meetings</a:t>
            </a:r>
          </a:p>
          <a:p>
            <a:r>
              <a:rPr lang="en-US" dirty="0"/>
              <a:t>Cell phone use</a:t>
            </a:r>
          </a:p>
          <a:p>
            <a:r>
              <a:rPr lang="en-US" dirty="0"/>
              <a:t>Criminal offenses</a:t>
            </a:r>
          </a:p>
          <a:p>
            <a:r>
              <a:rPr lang="en-US" dirty="0"/>
              <a:t>Employment and workers compensation</a:t>
            </a:r>
          </a:p>
          <a:p>
            <a:r>
              <a:rPr lang="en-US" dirty="0"/>
              <a:t>Eminent domain</a:t>
            </a:r>
          </a:p>
          <a:p>
            <a:r>
              <a:rPr lang="en-US" dirty="0"/>
              <a:t>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4703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7B03-F768-4714-AA6F-EB2613D1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Who We Work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1119-D56C-46CF-9133-C9AD28E4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4912"/>
          </a:xfrm>
        </p:spPr>
        <p:txBody>
          <a:bodyPr numCol="2">
            <a:normAutofit fontScale="55000" lnSpcReduction="20000"/>
          </a:bodyPr>
          <a:lstStyle/>
          <a:p>
            <a:r>
              <a:rPr lang="en-US" dirty="0"/>
              <a:t>TN-FOC – Tennessee Fiber Optic Communities</a:t>
            </a:r>
          </a:p>
          <a:p>
            <a:pPr lvl="1"/>
            <a:r>
              <a:rPr lang="en-US" dirty="0"/>
              <a:t>Broadband divisions of seven municipal electric utilities that provide fiber to the home</a:t>
            </a:r>
          </a:p>
          <a:p>
            <a:r>
              <a:rPr lang="en-US" dirty="0"/>
              <a:t>TECA – Tennessee Electric Cooperative Association</a:t>
            </a:r>
          </a:p>
          <a:p>
            <a:pPr lvl="1"/>
            <a:r>
              <a:rPr lang="en-US" dirty="0"/>
              <a:t>Tennessee’s 23 electric cooperatives</a:t>
            </a:r>
          </a:p>
          <a:p>
            <a:r>
              <a:rPr lang="en-US" dirty="0"/>
              <a:t>TML – Tennessee Municipal League</a:t>
            </a:r>
          </a:p>
          <a:p>
            <a:pPr lvl="1"/>
            <a:r>
              <a:rPr lang="en-US" dirty="0"/>
              <a:t>Tennessee’s municipalities</a:t>
            </a:r>
          </a:p>
          <a:p>
            <a:r>
              <a:rPr lang="en-US" dirty="0"/>
              <a:t>TAUD - Tennessee Association of Utility Districts</a:t>
            </a:r>
          </a:p>
          <a:p>
            <a:pPr lvl="1"/>
            <a:r>
              <a:rPr lang="en-US" dirty="0"/>
              <a:t>Water utility districts</a:t>
            </a:r>
          </a:p>
          <a:p>
            <a:pPr lvl="1"/>
            <a:r>
              <a:rPr lang="en-US" dirty="0"/>
              <a:t>Municipal water utilities</a:t>
            </a:r>
          </a:p>
          <a:p>
            <a:r>
              <a:rPr lang="en-US" dirty="0"/>
              <a:t>TGA – Tennessee Gas Association</a:t>
            </a:r>
          </a:p>
          <a:p>
            <a:pPr lvl="1"/>
            <a:r>
              <a:rPr lang="en-US" dirty="0"/>
              <a:t>Gas utility districts, municipal gas utilities and for-profit gas utilities</a:t>
            </a:r>
          </a:p>
          <a:p>
            <a:r>
              <a:rPr lang="en-US" dirty="0"/>
              <a:t>TVPPA – Tennessee Valley Public Power Association</a:t>
            </a:r>
          </a:p>
          <a:p>
            <a:pPr lvl="1"/>
            <a:r>
              <a:rPr lang="en-US" dirty="0"/>
              <a:t>All local power companies (LPCs) TVA sells electricity to</a:t>
            </a:r>
          </a:p>
          <a:p>
            <a:pPr lvl="1"/>
            <a:r>
              <a:rPr lang="en-US" dirty="0"/>
              <a:t>Both municipals and cooperatives</a:t>
            </a:r>
          </a:p>
          <a:p>
            <a:pPr lvl="1"/>
            <a:r>
              <a:rPr lang="en-US" dirty="0"/>
              <a:t>Parts of seven states - Tennessee, Kentucky, Georgia, North Carolina, Alabama, Mississippi</a:t>
            </a:r>
          </a:p>
          <a:p>
            <a:r>
              <a:rPr lang="en-US" dirty="0"/>
              <a:t>American Public Power Association</a:t>
            </a:r>
          </a:p>
          <a:p>
            <a:pPr lvl="1"/>
            <a:r>
              <a:rPr lang="en-US" dirty="0"/>
              <a:t>National trade organization for municipal and publicly owned electric utilities</a:t>
            </a:r>
          </a:p>
          <a:p>
            <a:pPr lvl="1"/>
            <a:r>
              <a:rPr lang="en-US" dirty="0"/>
              <a:t>Lobbies federal government</a:t>
            </a:r>
          </a:p>
          <a:p>
            <a:pPr lvl="1"/>
            <a:r>
              <a:rPr lang="en-US" dirty="0"/>
              <a:t>Files federal lawsuits and comments</a:t>
            </a:r>
          </a:p>
        </p:txBody>
      </p:sp>
    </p:spTree>
    <p:extLst>
      <p:ext uri="{BB962C8B-B14F-4D97-AF65-F5344CB8AC3E}">
        <p14:creationId xmlns:p14="http://schemas.microsoft.com/office/powerpoint/2010/main" val="18921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272093"/>
            <a:ext cx="5111215" cy="150095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First Session of </a:t>
            </a:r>
            <a:br>
              <a:rPr lang="en-US" sz="3700" dirty="0"/>
            </a:br>
            <a:r>
              <a:rPr lang="en-US" sz="3700" dirty="0"/>
              <a:t>111</a:t>
            </a:r>
            <a:r>
              <a:rPr lang="en-US" sz="3700" baseline="30000" dirty="0"/>
              <a:t>th</a:t>
            </a:r>
            <a:r>
              <a:rPr lang="en-US" sz="3700" dirty="0"/>
              <a:t> Tennessee General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773046"/>
            <a:ext cx="4939867" cy="44507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General Assembly term lasts two years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Roughly 1550 bills filed in 2019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TMEPA followed 464 bills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Bills that don’t pass this year carry over to next year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House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73 Republicans and 26 Democrats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F0502020204030204" pitchFamily="34" charset="0"/>
              </a:rPr>
              <a:t>26 new state representatives this year (1/4 of the House)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cs typeface="Times New Roman" panose="020F0502020204030204" pitchFamily="34" charset="0"/>
              </a:rPr>
              <a:t>Sen</a:t>
            </a:r>
            <a:r>
              <a:rPr lang="en-US" sz="2000" dirty="0"/>
              <a:t>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28 Republicans and 5 Democrats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6 new state senators (1/5 of the Senate)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3CA4B838-DF59-4346-A7D7-FAD937F1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72" y="1022569"/>
            <a:ext cx="3622151" cy="40623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46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8FBD6-9886-4FDC-AB33-B92A6574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latin typeface="Garamond" panose="02020404030301010803" pitchFamily="18" charset="0"/>
              </a:rPr>
              <a:t>Utility Legislation </a:t>
            </a:r>
            <a:r>
              <a:rPr lang="en-US" dirty="0"/>
              <a:t>P</a:t>
            </a:r>
            <a:r>
              <a:rPr lang="en-US" dirty="0">
                <a:latin typeface="Garamond" panose="02020404030301010803" pitchFamily="18" charset="0"/>
              </a:rPr>
              <a:t>assed This Year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F1BFC6-A723-4563-9522-63D19B32A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B3B46FB-BB83-4253-9335-C7CB15768DF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652" r="2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4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019990-1678-4EF1-87E3-61E9304B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Allowing Optional Charges and Payments on Utility Bills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4C9A27-F075-4788-B8BA-F598FF3C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2018 MTAS opinion said utilities can’t include payments for water/sewer leak protection or insurance from third parties on utility bills </a:t>
            </a:r>
          </a:p>
          <a:p>
            <a:pPr lvl="1"/>
            <a:r>
              <a:rPr lang="en-US" dirty="0"/>
              <a:t>Argued third party using utility billing system for free</a:t>
            </a:r>
          </a:p>
          <a:p>
            <a:r>
              <a:rPr lang="en-US" dirty="0"/>
              <a:t>Legislation clarifies state law to clearly say municipal utilities and utility districts can include on customer’s utility bill:</a:t>
            </a:r>
          </a:p>
          <a:p>
            <a:pPr lvl="1"/>
            <a:r>
              <a:rPr lang="en-US" dirty="0"/>
              <a:t>Water, wastewater and gas line insurance</a:t>
            </a:r>
          </a:p>
          <a:p>
            <a:pPr lvl="1"/>
            <a:r>
              <a:rPr lang="en-US" dirty="0"/>
              <a:t>Water , wastewater and gas leak protection coverage</a:t>
            </a:r>
          </a:p>
          <a:p>
            <a:pPr lvl="1"/>
            <a:r>
              <a:rPr lang="en-US" dirty="0"/>
              <a:t>Electric equipment payments</a:t>
            </a:r>
          </a:p>
          <a:p>
            <a:pPr lvl="2"/>
            <a:r>
              <a:rPr lang="en-US" dirty="0"/>
              <a:t>Can terminate electric service for non-payment</a:t>
            </a:r>
          </a:p>
          <a:p>
            <a:r>
              <a:rPr lang="en-US" dirty="0"/>
              <a:t>Public Chapter 228</a:t>
            </a:r>
          </a:p>
        </p:txBody>
      </p:sp>
    </p:spTree>
    <p:extLst>
      <p:ext uri="{BB962C8B-B14F-4D97-AF65-F5344CB8AC3E}">
        <p14:creationId xmlns:p14="http://schemas.microsoft.com/office/powerpoint/2010/main" val="25504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019990-1678-4EF1-87E3-61E9304B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to Utility </a:t>
            </a:r>
            <a:br>
              <a:rPr lang="en-US" dirty="0"/>
            </a:br>
            <a:r>
              <a:rPr lang="en-US" dirty="0"/>
              <a:t>Round-up Programs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4C9A27-F075-4788-B8BA-F598FF3C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3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Requires round-up programs started after January 2021 to be opt-in programs</a:t>
            </a:r>
          </a:p>
          <a:p>
            <a:r>
              <a:rPr lang="en-US" dirty="0"/>
              <a:t>Utilities have until January 2021 to start an opt-out program</a:t>
            </a:r>
          </a:p>
          <a:p>
            <a:r>
              <a:rPr lang="en-US" dirty="0"/>
              <a:t>Current opt-out programs can keep operating as opt-out</a:t>
            </a:r>
          </a:p>
          <a:p>
            <a:r>
              <a:rPr lang="en-US" dirty="0"/>
              <a:t>Utilities with any type of round-up program must put information about it on their website</a:t>
            </a:r>
          </a:p>
          <a:p>
            <a:r>
              <a:rPr lang="en-US" dirty="0"/>
              <a:t>Opt-out programs must notify customers in writing</a:t>
            </a:r>
          </a:p>
          <a:p>
            <a:r>
              <a:rPr lang="en-US" dirty="0"/>
              <a:t>HB377/SB308</a:t>
            </a:r>
          </a:p>
        </p:txBody>
      </p:sp>
    </p:spTree>
    <p:extLst>
      <p:ext uri="{BB962C8B-B14F-4D97-AF65-F5344CB8AC3E}">
        <p14:creationId xmlns:p14="http://schemas.microsoft.com/office/powerpoint/2010/main" val="38997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2019</Words>
  <Application>Microsoft Office PowerPoint</Application>
  <PresentationFormat>On-screen Show (4:3)</PresentationFormat>
  <Paragraphs>249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Garamond</vt:lpstr>
      <vt:lpstr>Office Theme</vt:lpstr>
      <vt:lpstr>2019 Legislative Session Update</vt:lpstr>
      <vt:lpstr>Who is TMEPA?</vt:lpstr>
      <vt:lpstr>TMEPA Members</vt:lpstr>
      <vt:lpstr>Issues We Lobby On</vt:lpstr>
      <vt:lpstr>Who We Work With</vt:lpstr>
      <vt:lpstr>First Session of  111th Tennessee General Assembly</vt:lpstr>
      <vt:lpstr>Utility Legislation Passed This Year</vt:lpstr>
      <vt:lpstr>Allowing Optional Charges and Payments on Utility Bills</vt:lpstr>
      <vt:lpstr>Changes to Utility  Round-up Programs</vt:lpstr>
      <vt:lpstr>Round-up Information on Utility’s Website for Every Program</vt:lpstr>
      <vt:lpstr>Notification to Customers in  Opt-out Round-up Programs</vt:lpstr>
      <vt:lpstr>Utility Related Criminal Offenses</vt:lpstr>
      <vt:lpstr>Exemptions for Utilities</vt:lpstr>
      <vt:lpstr>Linemen Specialty License Plate</vt:lpstr>
      <vt:lpstr>More Utility Bills</vt:lpstr>
      <vt:lpstr>Water and Wastewater Bills</vt:lpstr>
      <vt:lpstr>Water and Wastewater Bills</vt:lpstr>
      <vt:lpstr>Broadband</vt:lpstr>
      <vt:lpstr>Local Government Bills Passed This Year</vt:lpstr>
      <vt:lpstr>Contracting for Banking Services</vt:lpstr>
      <vt:lpstr>TCRS Bills</vt:lpstr>
      <vt:lpstr>Local Government Bills</vt:lpstr>
      <vt:lpstr>Local Government Bills</vt:lpstr>
      <vt:lpstr>$400 Professional Privilege Tax Removed for Many Professions</vt:lpstr>
      <vt:lpstr>Bills That Didn’t  Pass This Year</vt:lpstr>
      <vt:lpstr>This Year’s Smart Meter Bill</vt:lpstr>
      <vt:lpstr>Local Government Bills</vt:lpstr>
      <vt:lpstr>Open Records</vt:lpstr>
      <vt:lpstr>Selling Utilities</vt:lpstr>
      <vt:lpstr>Issues and Trends to Watch For</vt:lpstr>
      <vt:lpstr>Coming Next Year? Or the Next?</vt:lpstr>
      <vt:lpstr>For a copy of this presentation or more information on anything presented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Legislative Session Update</dc:title>
  <dc:creator>Jeremy Elrod</dc:creator>
  <cp:lastModifiedBy>Jeremy Elrod</cp:lastModifiedBy>
  <cp:revision>31</cp:revision>
  <dcterms:created xsi:type="dcterms:W3CDTF">2019-05-17T02:58:50Z</dcterms:created>
  <dcterms:modified xsi:type="dcterms:W3CDTF">2019-05-17T11:31:53Z</dcterms:modified>
</cp:coreProperties>
</file>